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615ED29-54B2-4D0B-8B1A-5D0F7E4F6A61}">
  <a:tblStyle styleId="{7615ED29-54B2-4D0B-8B1A-5D0F7E4F6A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c7eab47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c7eab47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f7b66dc5c6e78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f7b66dc5c6e78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f7b66dc5c6e7816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f7b66dc5c6e7816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f7b66dc5c6e7816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f7b66dc5c6e7816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f2d6023197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f2d6023197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allow graduates of DL 101 to join the Slack channel to guarantee an active channel? (seems like a stupid idea but I wanted to put an online communication tool here.)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fca6ee58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fca6ee58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fbedd72cd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fbedd72cd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f70706889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f70706889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2d602319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2d602319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allow graduates of DL 101 to join the Slack channel to guarantee an active channel? (seems like a stupid idea but I wanted to put an online communication tool here.)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bedd72c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fbedd72c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240daefb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240daefb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allow graduates of DL 101 to join the Slack channel to guarantee an active channel? (seems like a stupid idea but I wanted to put an online communication tool here.)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2d602319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2d602319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allow graduates of DL 101 to join the Slack channel to guarantee an active channel? (seems like a stupid idea but I wanted to put an online communication tool here.)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f2d602319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f2d602319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allow graduates of DL 101 to join the Slack channel to guarantee an active channel? (seems like a stupid idea but I wanted to put an online communication tool here.)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2d602319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f2d602319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allow graduates of DL 101 to join the Slack channel to guarantee an active channel? (seems like a stupid idea but I wanted to put an online communication tool here.)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2d6023197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f2d602319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allow graduates of DL 101 to join the Slack channel to guarantee an active channel? (seems like a stupid idea but I wanted to put an online communication tool here.)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f2d602319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f2d602319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allow graduates of DL 101 to join the Slack channel to guarantee an active channel? (seems like a stupid idea but I wanted to put an online communication tool here.)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104200" y="1050825"/>
            <a:ext cx="5916900" cy="29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unpackAI</a:t>
            </a:r>
            <a:r>
              <a:rPr lang="en"/>
              <a:t> 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Session</a:t>
            </a:r>
            <a:endParaRPr i="1" sz="3000"/>
          </a:p>
        </p:txBody>
      </p:sp>
      <p:pic>
        <p:nvPicPr>
          <p:cNvPr id="135" name="Google Shape;13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</a:t>
            </a:r>
            <a:endParaRPr/>
          </a:p>
        </p:txBody>
      </p:sp>
      <p:pic>
        <p:nvPicPr>
          <p:cNvPr id="214" name="Google Shape;2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00" y="1539201"/>
            <a:ext cx="2901165" cy="2573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9191" y="1537175"/>
            <a:ext cx="2901148" cy="257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8175" y="1537175"/>
            <a:ext cx="2907176" cy="2577619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2"/>
          <p:cNvSpPr txBox="1"/>
          <p:nvPr/>
        </p:nvSpPr>
        <p:spPr>
          <a:xfrm>
            <a:off x="183975" y="4255575"/>
            <a:ext cx="290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2"/>
          <p:cNvSpPr txBox="1"/>
          <p:nvPr/>
        </p:nvSpPr>
        <p:spPr>
          <a:xfrm>
            <a:off x="191975" y="4239600"/>
            <a:ext cx="287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Training Set in Blue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Validation Set in Green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2"/>
          <p:cNvSpPr txBox="1"/>
          <p:nvPr/>
        </p:nvSpPr>
        <p:spPr>
          <a:xfrm>
            <a:off x="3139925" y="4239600"/>
            <a:ext cx="287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Linear regression does not fit the data well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>
            <a:off x="6111913" y="4239600"/>
            <a:ext cx="2879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sum of the square loss for both training and validation sets is high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Polynomial</a:t>
            </a:r>
            <a:r>
              <a:rPr lang="en"/>
              <a:t> regression</a:t>
            </a:r>
            <a:endParaRPr/>
          </a:p>
        </p:txBody>
      </p:sp>
      <p:pic>
        <p:nvPicPr>
          <p:cNvPr id="226" name="Google Shape;2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300" y="1375000"/>
            <a:ext cx="3343523" cy="257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7606" y="1375000"/>
            <a:ext cx="3342593" cy="257021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3"/>
          <p:cNvSpPr txBox="1"/>
          <p:nvPr/>
        </p:nvSpPr>
        <p:spPr>
          <a:xfrm>
            <a:off x="1221300" y="4043000"/>
            <a:ext cx="3342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Polynomial regression (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squiggly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line) fits the training set well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23"/>
          <p:cNvSpPr txBox="1"/>
          <p:nvPr/>
        </p:nvSpPr>
        <p:spPr>
          <a:xfrm>
            <a:off x="4917600" y="4043000"/>
            <a:ext cx="3342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Polynomial regression does not fit the validation set well at all.</a:t>
            </a:r>
            <a:b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While the Square loss for the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training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set is low, it is high for the validation set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Ideal regression curve</a:t>
            </a:r>
            <a:endParaRPr/>
          </a:p>
        </p:txBody>
      </p:sp>
      <p:pic>
        <p:nvPicPr>
          <p:cNvPr id="235" name="Google Shape;2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950" y="1259475"/>
            <a:ext cx="3652345" cy="2621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5295" y="1259475"/>
            <a:ext cx="3662304" cy="2621412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4"/>
          <p:cNvSpPr txBox="1"/>
          <p:nvPr/>
        </p:nvSpPr>
        <p:spPr>
          <a:xfrm>
            <a:off x="722700" y="3938600"/>
            <a:ext cx="365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Polynomial regression (squiggly line) fits the training set as well as the validation set.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24"/>
          <p:cNvSpPr txBox="1"/>
          <p:nvPr/>
        </p:nvSpPr>
        <p:spPr>
          <a:xfrm>
            <a:off x="4790200" y="3938600"/>
            <a:ext cx="3652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you look at the loss curves during training both training (blue line) and validation (green line) losses decrease. At a point they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diverge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that is where over fitting starts.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/>
          <p:nvPr/>
        </p:nvSpPr>
        <p:spPr>
          <a:xfrm>
            <a:off x="1066950" y="770875"/>
            <a:ext cx="7724400" cy="315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5"/>
          <p:cNvSpPr txBox="1"/>
          <p:nvPr>
            <p:ph type="title"/>
          </p:nvPr>
        </p:nvSpPr>
        <p:spPr>
          <a:xfrm>
            <a:off x="714300" y="179275"/>
            <a:ext cx="84297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Underfitting vs Overfitting</a:t>
            </a:r>
            <a:endParaRPr b="1"/>
          </a:p>
        </p:txBody>
      </p:sp>
      <p:pic>
        <p:nvPicPr>
          <p:cNvPr id="245" name="Google Shape;2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469" y="822768"/>
            <a:ext cx="7536559" cy="301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5"/>
          <p:cNvSpPr txBox="1"/>
          <p:nvPr/>
        </p:nvSpPr>
        <p:spPr>
          <a:xfrm>
            <a:off x="1305947" y="3980000"/>
            <a:ext cx="235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Cannot differentiate between mask_on and mask_off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8" name="Google Shape;248;p25"/>
          <p:cNvSpPr txBox="1"/>
          <p:nvPr/>
        </p:nvSpPr>
        <p:spPr>
          <a:xfrm>
            <a:off x="3699375" y="3980000"/>
            <a:ext cx="275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Can</a:t>
            </a:r>
            <a:r>
              <a:rPr lang="en">
                <a:solidFill>
                  <a:schemeClr val="lt1"/>
                </a:solidFill>
              </a:rPr>
              <a:t> differentiate between mask_on and mask_off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9" name="Google Shape;249;p25"/>
          <p:cNvSpPr txBox="1"/>
          <p:nvPr/>
        </p:nvSpPr>
        <p:spPr>
          <a:xfrm>
            <a:off x="6524575" y="3980000"/>
            <a:ext cx="2504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Can only</a:t>
            </a:r>
            <a:r>
              <a:rPr lang="en">
                <a:solidFill>
                  <a:schemeClr val="lt1"/>
                </a:solidFill>
              </a:rPr>
              <a:t> differentiate between mask_on and mask_off on the training set but not on the validation and test set.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Metrics: Accuracy vs Loss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Accuracy is the human metric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Loss is the machine metric. It’s measure of performance.</a:t>
            </a:r>
            <a:endParaRPr sz="1700"/>
          </a:p>
        </p:txBody>
      </p:sp>
      <p:graphicFrame>
        <p:nvGraphicFramePr>
          <p:cNvPr id="255" name="Google Shape;255;p26"/>
          <p:cNvGraphicFramePr/>
          <p:nvPr/>
        </p:nvGraphicFramePr>
        <p:xfrm>
          <a:off x="1005000" y="2440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{7615ED29-54B2-4D0B-8B1A-5D0F7E4F6A61}</a:tableStyleId>
              </a:tblPr>
              <a:tblGrid>
                <a:gridCol w="2413000"/>
                <a:gridCol w="2413000"/>
                <a:gridCol w="2413000"/>
              </a:tblGrid>
              <a:tr h="425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Accuracy / Error_rate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Validation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Training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114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% of images in val_set 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classified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 cor or incor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 = 1.0 - error_rate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Loss function on the validation set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Cross-Entropy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Loss function on the training set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Cross-Entropy Loss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7"/>
          <p:cNvSpPr txBox="1"/>
          <p:nvPr>
            <p:ph type="title"/>
          </p:nvPr>
        </p:nvSpPr>
        <p:spPr>
          <a:xfrm>
            <a:off x="1113825" y="5380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Backpropagation</a:t>
            </a:r>
            <a:endParaRPr/>
          </a:p>
        </p:txBody>
      </p:sp>
      <p:pic>
        <p:nvPicPr>
          <p:cNvPr id="261" name="Google Shape;2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863" y="2247525"/>
            <a:ext cx="7672275" cy="2010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8"/>
          <p:cNvSpPr txBox="1"/>
          <p:nvPr>
            <p:ph type="ctrTitle"/>
          </p:nvPr>
        </p:nvSpPr>
        <p:spPr>
          <a:xfrm>
            <a:off x="3537150" y="1578400"/>
            <a:ext cx="4705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joining!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Discussed paper: </a:t>
            </a:r>
            <a:r>
              <a:rPr lang="en" sz="1300"/>
              <a:t>https://arxiv.org/pdf/1311.2901.pdf</a:t>
            </a:r>
            <a:endParaRPr sz="1300"/>
          </a:p>
        </p:txBody>
      </p:sp>
      <p:pic>
        <p:nvPicPr>
          <p:cNvPr id="267" name="Google Shape;2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357150" y="1565275"/>
            <a:ext cx="84297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did our Computer Vision model learn?</a:t>
            </a:r>
            <a:endParaRPr b="1"/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4"/>
          <p:cNvSpPr txBox="1"/>
          <p:nvPr/>
        </p:nvSpPr>
        <p:spPr>
          <a:xfrm>
            <a:off x="4978750" y="279552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ImageNet dataset: </a:t>
            </a:r>
            <a:r>
              <a:rPr lang="en">
                <a:solidFill>
                  <a:schemeClr val="lt1"/>
                </a:solidFill>
              </a:rPr>
              <a:t>10,000,000 labeled images depicting 10,000+ classes.</a:t>
            </a:r>
            <a:endParaRPr/>
          </a:p>
        </p:txBody>
      </p:sp>
      <p:sp>
        <p:nvSpPr>
          <p:cNvPr id="143" name="Google Shape;143;p14"/>
          <p:cNvSpPr txBox="1"/>
          <p:nvPr/>
        </p:nvSpPr>
        <p:spPr>
          <a:xfrm>
            <a:off x="1254275" y="279552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Let’s observe the fully trained neural network that won the 2012 ImageNet competition.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Neural Network</a:t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250" y="1378725"/>
            <a:ext cx="5073983" cy="3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714300" y="179275"/>
            <a:ext cx="84297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did our Computer Vision model learn?</a:t>
            </a:r>
            <a:endParaRPr b="1"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724" y="904925"/>
            <a:ext cx="3084309" cy="4067826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6"/>
          <p:cNvSpPr txBox="1"/>
          <p:nvPr/>
        </p:nvSpPr>
        <p:spPr>
          <a:xfrm>
            <a:off x="5940275" y="31188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</a:t>
            </a:r>
            <a:r>
              <a:rPr lang="en">
                <a:solidFill>
                  <a:schemeClr val="lt1"/>
                </a:solidFill>
              </a:rPr>
              <a:t>raining images that most strongly matched the set of learned features visualized above.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1207200" y="965675"/>
            <a:ext cx="951900" cy="997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9" name="Google Shape;159;p16"/>
          <p:cNvCxnSpPr>
            <a:stCxn id="158" idx="3"/>
          </p:cNvCxnSpPr>
          <p:nvPr/>
        </p:nvCxnSpPr>
        <p:spPr>
          <a:xfrm>
            <a:off x="2159100" y="1464425"/>
            <a:ext cx="3029400" cy="13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" name="Google Shape;160;p16"/>
          <p:cNvSpPr/>
          <p:nvPr/>
        </p:nvSpPr>
        <p:spPr>
          <a:xfrm>
            <a:off x="1268075" y="2073000"/>
            <a:ext cx="2822100" cy="2837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16"/>
          <p:cNvCxnSpPr>
            <a:stCxn id="160" idx="3"/>
            <a:endCxn id="157" idx="1"/>
          </p:cNvCxnSpPr>
          <p:nvPr/>
        </p:nvCxnSpPr>
        <p:spPr>
          <a:xfrm>
            <a:off x="4090175" y="3491550"/>
            <a:ext cx="1850100" cy="42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16"/>
          <p:cNvSpPr txBox="1"/>
          <p:nvPr/>
        </p:nvSpPr>
        <p:spPr>
          <a:xfrm>
            <a:off x="5188500" y="11635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Visualization of identified features in a fully trained model.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 txBox="1"/>
          <p:nvPr>
            <p:ph type="title"/>
          </p:nvPr>
        </p:nvSpPr>
        <p:spPr>
          <a:xfrm>
            <a:off x="714300" y="179275"/>
            <a:ext cx="84297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did our Computer Vision model learn?</a:t>
            </a:r>
            <a:endParaRPr b="1"/>
          </a:p>
        </p:txBody>
      </p:sp>
      <p:pic>
        <p:nvPicPr>
          <p:cNvPr id="168" name="Google Shape;16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8064" y="840750"/>
            <a:ext cx="6647875" cy="326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7"/>
          <p:cNvSpPr txBox="1"/>
          <p:nvPr/>
        </p:nvSpPr>
        <p:spPr>
          <a:xfrm>
            <a:off x="414463" y="4172875"/>
            <a:ext cx="831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Layer 2 responds to corners and other edge/color conjunctions.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 txBox="1"/>
          <p:nvPr>
            <p:ph type="title"/>
          </p:nvPr>
        </p:nvSpPr>
        <p:spPr>
          <a:xfrm>
            <a:off x="714300" y="179275"/>
            <a:ext cx="84297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did our Computer Vision model learn?</a:t>
            </a:r>
            <a:endParaRPr b="1"/>
          </a:p>
        </p:txBody>
      </p:sp>
      <p:pic>
        <p:nvPicPr>
          <p:cNvPr id="176" name="Google Shape;17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825" y="1262525"/>
            <a:ext cx="7768351" cy="288657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8"/>
          <p:cNvSpPr txBox="1"/>
          <p:nvPr/>
        </p:nvSpPr>
        <p:spPr>
          <a:xfrm>
            <a:off x="343950" y="4250038"/>
            <a:ext cx="845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Layer 3 has more complex invariances, capturing similar textures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714300" y="179275"/>
            <a:ext cx="84297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did our Computer Vision model learn?</a:t>
            </a:r>
            <a:endParaRPr b="1"/>
          </a:p>
        </p:txBody>
      </p:sp>
      <p:pic>
        <p:nvPicPr>
          <p:cNvPr id="184" name="Google Shape;1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6700" y="694675"/>
            <a:ext cx="2901226" cy="361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1300" y="706500"/>
            <a:ext cx="2901225" cy="359618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9"/>
          <p:cNvSpPr txBox="1"/>
          <p:nvPr/>
        </p:nvSpPr>
        <p:spPr>
          <a:xfrm>
            <a:off x="1222075" y="4302675"/>
            <a:ext cx="391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Layer 4 shows significant variation, but is more class-specific: dog faces (R1,C1); bird’s legs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5872863" y="4302675"/>
            <a:ext cx="3098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Layer 5 shows entire objects with significant pose variation, e.g. keyboards (R1,C11) and dogs (R4)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type="title"/>
          </p:nvPr>
        </p:nvSpPr>
        <p:spPr>
          <a:xfrm>
            <a:off x="714300" y="179275"/>
            <a:ext cx="84297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did our Computer Vision model learn?</a:t>
            </a:r>
            <a:endParaRPr b="1"/>
          </a:p>
        </p:txBody>
      </p:sp>
      <p:pic>
        <p:nvPicPr>
          <p:cNvPr id="194" name="Google Shape;1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9300" y="679050"/>
            <a:ext cx="2901225" cy="359618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0"/>
          <p:cNvSpPr txBox="1"/>
          <p:nvPr/>
        </p:nvSpPr>
        <p:spPr>
          <a:xfrm>
            <a:off x="1360863" y="4275225"/>
            <a:ext cx="3098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Layer 5 shows entire objects with significant pose variation, e.g. keyboards (R1,C11) and dogs (R4)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7" name="Google Shape;197;p20"/>
          <p:cNvSpPr txBox="1"/>
          <p:nvPr/>
        </p:nvSpPr>
        <p:spPr>
          <a:xfrm>
            <a:off x="5070300" y="1725150"/>
            <a:ext cx="3687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Transfer Learning: </a:t>
            </a:r>
            <a:r>
              <a:rPr lang="en">
                <a:solidFill>
                  <a:schemeClr val="lt1"/>
                </a:solidFill>
              </a:rPr>
              <a:t>When we fine-tuned our pretrained model earlier, we adapted what those last layers focus on (flowers, humans, animals) to specialize on the teddy, grizzly, black problem. More generally, we could specialize such a pretrained model on many different tasks.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"/>
          <p:cNvSpPr/>
          <p:nvPr/>
        </p:nvSpPr>
        <p:spPr>
          <a:xfrm>
            <a:off x="1066950" y="770875"/>
            <a:ext cx="7724400" cy="315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"/>
          <p:cNvSpPr txBox="1"/>
          <p:nvPr>
            <p:ph type="title"/>
          </p:nvPr>
        </p:nvSpPr>
        <p:spPr>
          <a:xfrm>
            <a:off x="714300" y="179275"/>
            <a:ext cx="84297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Underfitting vs Overfitting</a:t>
            </a:r>
            <a:endParaRPr b="1"/>
          </a:p>
        </p:txBody>
      </p:sp>
      <p:pic>
        <p:nvPicPr>
          <p:cNvPr id="204" name="Google Shape;2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50" y="4751175"/>
            <a:ext cx="881949" cy="30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469" y="822768"/>
            <a:ext cx="7536559" cy="301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1"/>
          <p:cNvSpPr txBox="1"/>
          <p:nvPr/>
        </p:nvSpPr>
        <p:spPr>
          <a:xfrm>
            <a:off x="1305947" y="3980000"/>
            <a:ext cx="235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Has not identified any kind of features/patterns.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3699375" y="3980000"/>
            <a:ext cx="275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Has identified features/patterns and is able to generalise between trained and new data points.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6277100" y="3980000"/>
            <a:ext cx="2751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Has identified features/patterns too narrowly and is not able to generalise on new data points.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